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-1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Triángulo isósceles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F68D860-6ABD-4C69-9609-618632CE3A4C}" type="datetimeFigureOut">
              <a:rPr lang="es-CO" smtClean="0"/>
              <a:pPr/>
              <a:t>25/10/2010</a:t>
            </a:fld>
            <a:endParaRPr lang="es-CO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s-CO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CCD4032A-534D-44E8-9106-0C8EE704468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8D860-6ABD-4C69-9609-618632CE3A4C}" type="datetimeFigureOut">
              <a:rPr lang="es-CO" smtClean="0"/>
              <a:pPr/>
              <a:t>25/10/2010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4032A-534D-44E8-9106-0C8EE704468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8D860-6ABD-4C69-9609-618632CE3A4C}" type="datetimeFigureOut">
              <a:rPr lang="es-CO" smtClean="0"/>
              <a:pPr/>
              <a:t>25/10/2010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4032A-534D-44E8-9106-0C8EE704468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F68D860-6ABD-4C69-9609-618632CE3A4C}" type="datetimeFigureOut">
              <a:rPr lang="es-CO" smtClean="0"/>
              <a:pPr/>
              <a:t>25/10/2010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4032A-534D-44E8-9106-0C8EE704468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riángulo rectángulo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Triángulo isósceles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F68D860-6ABD-4C69-9609-618632CE3A4C}" type="datetimeFigureOut">
              <a:rPr lang="es-CO" smtClean="0"/>
              <a:pPr/>
              <a:t>25/10/2010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CCD4032A-534D-44E8-9106-0C8EE7044684}" type="slidenum">
              <a:rPr lang="es-CO" smtClean="0"/>
              <a:pPr/>
              <a:t>‹Nº›</a:t>
            </a:fld>
            <a:endParaRPr lang="es-CO"/>
          </a:p>
        </p:txBody>
      </p:sp>
      <p:cxnSp>
        <p:nvCxnSpPr>
          <p:cNvPr id="11" name="10 Conector recto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F68D860-6ABD-4C69-9609-618632CE3A4C}" type="datetimeFigureOut">
              <a:rPr lang="es-CO" smtClean="0"/>
              <a:pPr/>
              <a:t>25/10/2010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CCD4032A-534D-44E8-9106-0C8EE704468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F68D860-6ABD-4C69-9609-618632CE3A4C}" type="datetimeFigureOut">
              <a:rPr lang="es-CO" smtClean="0"/>
              <a:pPr/>
              <a:t>25/10/2010</a:t>
            </a:fld>
            <a:endParaRPr lang="es-CO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s-CO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CCD4032A-534D-44E8-9106-0C8EE704468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8D860-6ABD-4C69-9609-618632CE3A4C}" type="datetimeFigureOut">
              <a:rPr lang="es-CO" smtClean="0"/>
              <a:pPr/>
              <a:t>25/10/2010</a:t>
            </a:fld>
            <a:endParaRPr lang="es-C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4032A-534D-44E8-9106-0C8EE704468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F68D860-6ABD-4C69-9609-618632CE3A4C}" type="datetimeFigureOut">
              <a:rPr lang="es-CO" smtClean="0"/>
              <a:pPr/>
              <a:t>25/10/2010</a:t>
            </a:fld>
            <a:endParaRPr lang="es-CO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s-CO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CCD4032A-534D-44E8-9106-0C8EE704468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F68D860-6ABD-4C69-9609-618632CE3A4C}" type="datetimeFigureOut">
              <a:rPr lang="es-CO" smtClean="0"/>
              <a:pPr/>
              <a:t>25/10/2010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CCD4032A-534D-44E8-9106-0C8EE704468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F68D860-6ABD-4C69-9609-618632CE3A4C}" type="datetimeFigureOut">
              <a:rPr lang="es-CO" smtClean="0"/>
              <a:pPr/>
              <a:t>25/10/2010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CCD4032A-534D-44E8-9106-0C8EE704468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Triángulo rectángulo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7 Conector recto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F68D860-6ABD-4C69-9609-618632CE3A4C}" type="datetimeFigureOut">
              <a:rPr lang="es-CO" smtClean="0"/>
              <a:pPr/>
              <a:t>25/10/2010</a:t>
            </a:fld>
            <a:endParaRPr lang="es-CO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s-CO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CCD4032A-534D-44E8-9106-0C8EE704468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es.wikipedia.org/wiki/Dominio_de_Internet" TargetMode="External"/><Relationship Id="rId13" Type="http://schemas.openxmlformats.org/officeDocument/2006/relationships/hyperlink" Target="http://es.wikipedia.org/wiki/Dominio_de_nivel_superior" TargetMode="External"/><Relationship Id="rId3" Type="http://schemas.openxmlformats.org/officeDocument/2006/relationships/hyperlink" Target="http://es.wikipedia.org/wiki/Dominio_de_internet" TargetMode="External"/><Relationship Id="rId7" Type="http://schemas.openxmlformats.org/officeDocument/2006/relationships/hyperlink" Target="http://es.wikipedia.org/wiki/Dominio_de_Internet_gen%C3%A9rico" TargetMode="External"/><Relationship Id="rId12" Type="http://schemas.openxmlformats.org/officeDocument/2006/relationships/hyperlink" Target="http://es.wikipedia.org/wiki/Estados_Unidos" TargetMode="External"/><Relationship Id="rId2" Type="http://schemas.openxmlformats.org/officeDocument/2006/relationships/hyperlink" Target="http://es.wikipedia.org/wiki/Idioma_ingl%C3%A9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s.wikipedia.org/wiki/VeriSign" TargetMode="External"/><Relationship Id="rId11" Type="http://schemas.openxmlformats.org/officeDocument/2006/relationships/hyperlink" Target="http://es.wikipedia.org/w/index.php?title=Public_Interest_Registry&amp;action=edit&amp;redlink=1" TargetMode="External"/><Relationship Id="rId5" Type="http://schemas.openxmlformats.org/officeDocument/2006/relationships/hyperlink" Target="http://es.wikipedia.org/wiki/1985" TargetMode="External"/><Relationship Id="rId10" Type="http://schemas.openxmlformats.org/officeDocument/2006/relationships/hyperlink" Target="http://es.wikipedia.org/wiki/2003" TargetMode="External"/><Relationship Id="rId4" Type="http://schemas.openxmlformats.org/officeDocument/2006/relationships/hyperlink" Target="http://es.wikipedia.org/wiki/DNS" TargetMode="External"/><Relationship Id="rId9" Type="http://schemas.openxmlformats.org/officeDocument/2006/relationships/hyperlink" Target="http://es.wikipedia.org/wiki/Domain_Name_System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O" dirty="0" smtClean="0"/>
              <a:t>CARREA DE OBSERVACIÓN</a:t>
            </a:r>
            <a:br>
              <a:rPr lang="es-CO" dirty="0" smtClean="0"/>
            </a:br>
            <a:r>
              <a:rPr lang="es-CO" dirty="0" smtClean="0"/>
              <a:t>WEB 2.0</a:t>
            </a:r>
            <a:endParaRPr lang="es-CO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s-CO" dirty="0" smtClean="0"/>
              <a:t>PRESENTACIÓN DE INTERNET</a:t>
            </a:r>
          </a:p>
          <a:p>
            <a:r>
              <a:rPr lang="es-CO" dirty="0" smtClean="0"/>
              <a:t>POR</a:t>
            </a:r>
          </a:p>
          <a:p>
            <a:r>
              <a:rPr lang="es-CO" dirty="0" smtClean="0"/>
              <a:t>RAÚL DÍAZ PIMIENTO</a:t>
            </a:r>
          </a:p>
          <a:p>
            <a:r>
              <a:rPr lang="es-CO" dirty="0" smtClean="0"/>
              <a:t>GRUPO 57-ESMAES</a:t>
            </a:r>
            <a:endParaRPr lang="es-C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04800" y="214290"/>
            <a:ext cx="8534400" cy="758952"/>
          </a:xfrm>
        </p:spPr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es-MX" sz="2400" b="1" dirty="0" smtClean="0">
                <a:latin typeface="Arial" charset="0"/>
                <a:cs typeface="Arial" charset="0"/>
              </a:rPr>
              <a:t>1. ¿Qué es la INTERNET?</a:t>
            </a:r>
            <a:r>
              <a:rPr lang="en-US" sz="2400" dirty="0" smtClean="0">
                <a:latin typeface="Arial" charset="0"/>
                <a:cs typeface="Arial" charset="0"/>
              </a:rPr>
              <a:t/>
            </a:r>
            <a:br>
              <a:rPr lang="en-US" sz="2400" dirty="0" smtClean="0">
                <a:latin typeface="Arial" charset="0"/>
                <a:cs typeface="Arial" charset="0"/>
              </a:rPr>
            </a:br>
            <a:endParaRPr lang="es-CO" sz="24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dirty="0" smtClean="0"/>
              <a:t>Internet es un conjunto descentralizado de redes de comunicación interconectadas que utilizan la familia de protocolos TCP/IP, garantizando que las redes físicas que la componen funcionen como una red lógica única, de alcance mundial</a:t>
            </a:r>
            <a:endParaRPr lang="es-C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14384"/>
          </a:xfrm>
        </p:spPr>
        <p:txBody>
          <a:bodyPr>
            <a:normAutofit/>
          </a:bodyPr>
          <a:lstStyle/>
          <a:p>
            <a:pPr lvl="1" eaLnBrk="1" hangingPunct="1"/>
            <a:r>
              <a:rPr lang="es-MX" sz="2400" b="1" dirty="0" smtClean="0">
                <a:latin typeface="Arial" charset="0"/>
                <a:cs typeface="Arial" charset="0"/>
              </a:rPr>
              <a:t>2. Qué significan las siguientes terminaciones en una dirección de internet: </a:t>
            </a:r>
            <a:r>
              <a:rPr lang="es-MX" sz="2400" b="1" dirty="0" err="1" smtClean="0">
                <a:latin typeface="Arial" charset="0"/>
                <a:cs typeface="Arial" charset="0"/>
              </a:rPr>
              <a:t>com</a:t>
            </a:r>
            <a:r>
              <a:rPr lang="es-MX" sz="2400" b="1" dirty="0" smtClean="0">
                <a:latin typeface="Arial" charset="0"/>
                <a:cs typeface="Arial" charset="0"/>
              </a:rPr>
              <a:t>, </a:t>
            </a:r>
            <a:r>
              <a:rPr lang="es-MX" sz="2400" b="1" dirty="0" err="1" smtClean="0">
                <a:latin typeface="Arial" charset="0"/>
                <a:cs typeface="Arial" charset="0"/>
              </a:rPr>
              <a:t>edu</a:t>
            </a:r>
            <a:r>
              <a:rPr lang="es-MX" sz="2400" b="1" dirty="0" smtClean="0">
                <a:latin typeface="Arial" charset="0"/>
                <a:cs typeface="Arial" charset="0"/>
              </a:rPr>
              <a:t>, </a:t>
            </a:r>
            <a:r>
              <a:rPr lang="es-MX" sz="2400" b="1" dirty="0" err="1" smtClean="0">
                <a:latin typeface="Arial" charset="0"/>
                <a:cs typeface="Arial" charset="0"/>
              </a:rPr>
              <a:t>org</a:t>
            </a:r>
            <a:r>
              <a:rPr lang="es-MX" sz="2400" b="1" dirty="0" smtClean="0">
                <a:latin typeface="Arial" charset="0"/>
                <a:cs typeface="Arial" charset="0"/>
              </a:rPr>
              <a:t>, </a:t>
            </a:r>
            <a:r>
              <a:rPr lang="es-MX" sz="2400" b="1" dirty="0" err="1" smtClean="0">
                <a:latin typeface="Arial" charset="0"/>
                <a:cs typeface="Arial" charset="0"/>
              </a:rPr>
              <a:t>gov</a:t>
            </a:r>
            <a:r>
              <a:rPr lang="es-MX" sz="2400" b="1" dirty="0" smtClean="0">
                <a:latin typeface="Arial" charset="0"/>
                <a:cs typeface="Arial" charset="0"/>
              </a:rPr>
              <a:t>, mil</a:t>
            </a:r>
            <a:endParaRPr lang="en-US" sz="2400" dirty="0" smtClean="0">
              <a:latin typeface="Arial" charset="0"/>
              <a:cs typeface="Arial" charset="0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01752" y="1285860"/>
            <a:ext cx="8503920" cy="5286412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es-ES" b="1" dirty="0" err="1" smtClean="0"/>
              <a:t>com</a:t>
            </a:r>
            <a:r>
              <a:rPr lang="es-ES" b="1" dirty="0" smtClean="0"/>
              <a:t> </a:t>
            </a:r>
            <a:r>
              <a:rPr lang="es-ES" dirty="0" smtClean="0"/>
              <a:t> (del </a:t>
            </a:r>
            <a:r>
              <a:rPr lang="es-ES" dirty="0" smtClean="0">
                <a:hlinkClick r:id="rId2" tooltip="Idioma inglés"/>
              </a:rPr>
              <a:t>inglés</a:t>
            </a:r>
            <a:r>
              <a:rPr lang="es-CO" dirty="0" smtClean="0"/>
              <a:t> </a:t>
            </a:r>
            <a:r>
              <a:rPr lang="es-ES" b="1" i="1" dirty="0" err="1" smtClean="0"/>
              <a:t>com</a:t>
            </a:r>
            <a:r>
              <a:rPr lang="es-ES" i="1" dirty="0" err="1" smtClean="0"/>
              <a:t>mercial</a:t>
            </a:r>
            <a:r>
              <a:rPr lang="es-ES" dirty="0" smtClean="0"/>
              <a:t>, comercial, </a:t>
            </a:r>
            <a:r>
              <a:rPr lang="es-ES" dirty="0" err="1" smtClean="0"/>
              <a:t>comercianty</a:t>
            </a:r>
            <a:r>
              <a:rPr lang="es-ES" dirty="0" smtClean="0"/>
              <a:t>, comerciante, </a:t>
            </a:r>
            <a:r>
              <a:rPr lang="es-ES" dirty="0" err="1" smtClean="0"/>
              <a:t>comerci</a:t>
            </a:r>
            <a:r>
              <a:rPr lang="es-ES" dirty="0" smtClean="0"/>
              <a:t>) es un </a:t>
            </a:r>
            <a:r>
              <a:rPr lang="es-ES" dirty="0" smtClean="0">
                <a:hlinkClick r:id="rId3" tooltip="Dominio de internet"/>
              </a:rPr>
              <a:t>dominio de internet</a:t>
            </a:r>
            <a:r>
              <a:rPr lang="es-ES" dirty="0" smtClean="0"/>
              <a:t> genérico que forma parte del </a:t>
            </a:r>
            <a:r>
              <a:rPr lang="es-ES" dirty="0" smtClean="0">
                <a:hlinkClick r:id="rId4" tooltip="DNS"/>
              </a:rPr>
              <a:t>sistema de dominios de internet</a:t>
            </a:r>
            <a:r>
              <a:rPr lang="es-ES" dirty="0" smtClean="0"/>
              <a:t>. El dominio .</a:t>
            </a:r>
            <a:r>
              <a:rPr lang="es-ES" dirty="0" err="1" smtClean="0"/>
              <a:t>com</a:t>
            </a:r>
            <a:r>
              <a:rPr lang="es-ES" dirty="0" smtClean="0"/>
              <a:t> es uno de los dominios originales de internet, fue establecido en enero de </a:t>
            </a:r>
            <a:r>
              <a:rPr lang="es-ES" dirty="0" smtClean="0">
                <a:hlinkClick r:id="rId5" tooltip="1985"/>
              </a:rPr>
              <a:t>1985</a:t>
            </a:r>
            <a:r>
              <a:rPr lang="es-ES" dirty="0" smtClean="0"/>
              <a:t> y actualmente es manejado por la compañía </a:t>
            </a:r>
            <a:r>
              <a:rPr lang="es-ES" dirty="0" smtClean="0">
                <a:hlinkClick r:id="rId6" tooltip="VeriSign"/>
              </a:rPr>
              <a:t>VeriSign</a:t>
            </a:r>
            <a:r>
              <a:rPr lang="es-ES" dirty="0" smtClean="0"/>
              <a:t>.</a:t>
            </a:r>
            <a:endParaRPr lang="es-CO" dirty="0" smtClean="0"/>
          </a:p>
          <a:p>
            <a:r>
              <a:rPr lang="es-ES" b="1" dirty="0" smtClean="0"/>
              <a:t>.</a:t>
            </a:r>
            <a:r>
              <a:rPr lang="es-ES" b="1" dirty="0" err="1" smtClean="0"/>
              <a:t>edu</a:t>
            </a:r>
            <a:r>
              <a:rPr lang="es-ES" dirty="0" smtClean="0"/>
              <a:t> es un </a:t>
            </a:r>
            <a:r>
              <a:rPr lang="es-ES" dirty="0" smtClean="0">
                <a:hlinkClick r:id="rId7" tooltip="Dominio de Internet genérico"/>
              </a:rPr>
              <a:t>dominio de Internet genérico</a:t>
            </a:r>
            <a:r>
              <a:rPr lang="es-ES" dirty="0" smtClean="0"/>
              <a:t> que forma parte del </a:t>
            </a:r>
            <a:r>
              <a:rPr lang="es-ES" u="sng" dirty="0" smtClean="0">
                <a:hlinkClick r:id="rId4" tooltip="DNS"/>
              </a:rPr>
              <a:t>sistema de dominios de internet</a:t>
            </a:r>
            <a:r>
              <a:rPr lang="es-ES" dirty="0" smtClean="0"/>
              <a:t>. El dominio .</a:t>
            </a:r>
            <a:r>
              <a:rPr lang="es-ES" dirty="0" err="1" smtClean="0"/>
              <a:t>edu</a:t>
            </a:r>
            <a:r>
              <a:rPr lang="es-ES" dirty="0" smtClean="0"/>
              <a:t> es un dominio utilizado únicamente con fines educativos, ya sea por escuelas o por oficinas gubernamentales relacionadas con éstas.</a:t>
            </a:r>
            <a:endParaRPr lang="es-CO" dirty="0" smtClean="0"/>
          </a:p>
          <a:p>
            <a:r>
              <a:rPr lang="es-ES" b="1" dirty="0" smtClean="0"/>
              <a:t>.</a:t>
            </a:r>
            <a:r>
              <a:rPr lang="es-ES" b="1" dirty="0" err="1" smtClean="0"/>
              <a:t>org</a:t>
            </a:r>
            <a:r>
              <a:rPr lang="es-ES" dirty="0" smtClean="0"/>
              <a:t> (del </a:t>
            </a:r>
            <a:r>
              <a:rPr lang="es-ES" u="sng" dirty="0" smtClean="0">
                <a:hlinkClick r:id="rId2" tooltip="Idioma inglés"/>
              </a:rPr>
              <a:t>inglés</a:t>
            </a:r>
            <a:r>
              <a:rPr lang="es-ES" dirty="0" smtClean="0"/>
              <a:t> </a:t>
            </a:r>
            <a:r>
              <a:rPr lang="es-ES" b="1" i="1" dirty="0" err="1" smtClean="0"/>
              <a:t>org</a:t>
            </a:r>
            <a:r>
              <a:rPr lang="es-ES" i="1" dirty="0" err="1" smtClean="0"/>
              <a:t>anization</a:t>
            </a:r>
            <a:r>
              <a:rPr lang="es-ES" dirty="0" smtClean="0"/>
              <a:t>, organización) es un </a:t>
            </a:r>
            <a:r>
              <a:rPr lang="es-ES" u="sng" dirty="0" smtClean="0">
                <a:hlinkClick r:id="rId8" tooltip="Dominio de Internet"/>
              </a:rPr>
              <a:t>dominio de Internet</a:t>
            </a:r>
            <a:r>
              <a:rPr lang="es-ES" dirty="0" smtClean="0"/>
              <a:t> genérico que forma parte del </a:t>
            </a:r>
            <a:r>
              <a:rPr lang="es-ES" u="sng" dirty="0" smtClean="0">
                <a:hlinkClick r:id="rId9" tooltip="Domain Name System"/>
              </a:rPr>
              <a:t>sistema de dominios de Internet</a:t>
            </a:r>
            <a:r>
              <a:rPr lang="es-ES" dirty="0" smtClean="0"/>
              <a:t>. El dominio </a:t>
            </a:r>
            <a:r>
              <a:rPr lang="es-ES" i="1" dirty="0" smtClean="0"/>
              <a:t>.</a:t>
            </a:r>
            <a:r>
              <a:rPr lang="es-ES" i="1" dirty="0" err="1" smtClean="0"/>
              <a:t>org</a:t>
            </a:r>
            <a:r>
              <a:rPr lang="es-ES" dirty="0" smtClean="0"/>
              <a:t> fue creado en enero de </a:t>
            </a:r>
            <a:r>
              <a:rPr lang="es-ES" u="sng" dirty="0" smtClean="0">
                <a:hlinkClick r:id="rId5" tooltip="1985"/>
              </a:rPr>
              <a:t>1985</a:t>
            </a:r>
            <a:r>
              <a:rPr lang="es-ES" dirty="0" smtClean="0"/>
              <a:t> y es gestionado desde </a:t>
            </a:r>
            <a:r>
              <a:rPr lang="es-ES" u="sng" dirty="0" smtClean="0">
                <a:hlinkClick r:id="rId10" tooltip="2003"/>
              </a:rPr>
              <a:t>2003</a:t>
            </a:r>
            <a:r>
              <a:rPr lang="es-ES" dirty="0" smtClean="0"/>
              <a:t> por </a:t>
            </a:r>
            <a:r>
              <a:rPr lang="es-ES" u="sng" dirty="0" err="1" smtClean="0">
                <a:hlinkClick r:id="rId11" tooltip="Public Interest Registry (aún no redactado)"/>
              </a:rPr>
              <a:t>Public</a:t>
            </a:r>
            <a:r>
              <a:rPr lang="es-ES" u="sng" dirty="0" smtClean="0">
                <a:hlinkClick r:id="rId11" tooltip="Public Interest Registry (aún no redactado)"/>
              </a:rPr>
              <a:t> </a:t>
            </a:r>
            <a:r>
              <a:rPr lang="es-ES" u="sng" dirty="0" err="1" smtClean="0">
                <a:hlinkClick r:id="rId11" tooltip="Public Interest Registry (aún no redactado)"/>
              </a:rPr>
              <a:t>Interest</a:t>
            </a:r>
            <a:r>
              <a:rPr lang="es-ES" u="sng" dirty="0" smtClean="0">
                <a:hlinkClick r:id="rId11" tooltip="Public Interest Registry (aún no redactado)"/>
              </a:rPr>
              <a:t> </a:t>
            </a:r>
            <a:r>
              <a:rPr lang="es-ES" u="sng" dirty="0" err="1" smtClean="0">
                <a:hlinkClick r:id="rId11" tooltip="Public Interest Registry (aún no redactado)"/>
              </a:rPr>
              <a:t>Registry</a:t>
            </a:r>
            <a:r>
              <a:rPr lang="es-ES" dirty="0" smtClean="0"/>
              <a:t>.</a:t>
            </a:r>
            <a:endParaRPr lang="es-CO" dirty="0" smtClean="0"/>
          </a:p>
          <a:p>
            <a:r>
              <a:rPr lang="es-ES" b="1" dirty="0" smtClean="0"/>
              <a:t>.</a:t>
            </a:r>
            <a:r>
              <a:rPr lang="es-ES" b="1" dirty="0" err="1" smtClean="0"/>
              <a:t>gov</a:t>
            </a:r>
            <a:r>
              <a:rPr lang="es-ES" dirty="0" smtClean="0"/>
              <a:t> (del </a:t>
            </a:r>
            <a:r>
              <a:rPr lang="es-ES" u="sng" dirty="0" smtClean="0">
                <a:hlinkClick r:id="rId2" tooltip="Idioma inglés"/>
              </a:rPr>
              <a:t>inglés</a:t>
            </a:r>
            <a:r>
              <a:rPr lang="es-ES" dirty="0" smtClean="0"/>
              <a:t> </a:t>
            </a:r>
            <a:r>
              <a:rPr lang="es-ES" b="1" i="1" dirty="0" err="1" smtClean="0"/>
              <a:t>gov</a:t>
            </a:r>
            <a:r>
              <a:rPr lang="es-ES" i="1" dirty="0" err="1" smtClean="0"/>
              <a:t>ernment</a:t>
            </a:r>
            <a:r>
              <a:rPr lang="es-ES" dirty="0" smtClean="0"/>
              <a:t>, gobierno) es un </a:t>
            </a:r>
            <a:r>
              <a:rPr lang="es-ES" u="sng" dirty="0" smtClean="0">
                <a:hlinkClick r:id="rId7" tooltip="Dominio de Internet genérico"/>
              </a:rPr>
              <a:t>dominio de Internet genérico</a:t>
            </a:r>
            <a:r>
              <a:rPr lang="es-ES" dirty="0" smtClean="0"/>
              <a:t> que forma parte del sistema de dominios de internet. Es utilizado por el gobierno federal de los </a:t>
            </a:r>
            <a:r>
              <a:rPr lang="es-ES" u="sng" dirty="0" smtClean="0">
                <a:hlinkClick r:id="rId12" tooltip="Estados Unidos"/>
              </a:rPr>
              <a:t>Estados Unidos</a:t>
            </a:r>
            <a:r>
              <a:rPr lang="es-ES" dirty="0" smtClean="0"/>
              <a:t>. Fue uno de los </a:t>
            </a:r>
            <a:r>
              <a:rPr lang="es-ES" u="sng" dirty="0" smtClean="0">
                <a:hlinkClick r:id="rId13" tooltip="Dominio de nivel superior"/>
              </a:rPr>
              <a:t>dominios de nivel superior</a:t>
            </a:r>
            <a:r>
              <a:rPr lang="es-ES" dirty="0" smtClean="0"/>
              <a:t> originales, establecidos en enero de </a:t>
            </a:r>
            <a:r>
              <a:rPr lang="es-ES" u="sng" dirty="0" smtClean="0">
                <a:hlinkClick r:id="rId5" tooltip="1985"/>
              </a:rPr>
              <a:t>1985</a:t>
            </a:r>
            <a:r>
              <a:rPr lang="es-ES" dirty="0" smtClean="0"/>
              <a:t>.</a:t>
            </a:r>
            <a:endParaRPr lang="es-CO" dirty="0" smtClean="0"/>
          </a:p>
          <a:p>
            <a:endParaRPr lang="es-C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es-MX" sz="3200" b="1" dirty="0" smtClean="0">
                <a:latin typeface="Arial" charset="0"/>
                <a:cs typeface="Arial" charset="0"/>
              </a:rPr>
              <a:t>3. ¿Cómo se hacen las búsquedas avanzadas y qué signo insertas?</a:t>
            </a:r>
            <a:r>
              <a:rPr lang="en-US" sz="3200" dirty="0" smtClean="0">
                <a:latin typeface="Arial" charset="0"/>
                <a:cs typeface="Arial" charset="0"/>
              </a:rPr>
              <a:t/>
            </a:r>
            <a:br>
              <a:rPr lang="en-US" sz="3200" dirty="0" smtClean="0">
                <a:latin typeface="Arial" charset="0"/>
                <a:cs typeface="Arial" charset="0"/>
              </a:rPr>
            </a:br>
            <a:endParaRPr lang="es-CO" sz="32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dirty="0" smtClean="0"/>
              <a:t>Se realizan anotando parte de frase que necesitamos consultar</a:t>
            </a:r>
          </a:p>
          <a:p>
            <a:r>
              <a:rPr lang="es-CO" dirty="0" smtClean="0"/>
              <a:t>La frase exacta</a:t>
            </a:r>
          </a:p>
          <a:p>
            <a:r>
              <a:rPr lang="es-CO" dirty="0" smtClean="0"/>
              <a:t>Todas las palabras</a:t>
            </a:r>
          </a:p>
          <a:p>
            <a:r>
              <a:rPr lang="es-CO" dirty="0" smtClean="0"/>
              <a:t>Algunas de las palabras</a:t>
            </a:r>
          </a:p>
          <a:p>
            <a:r>
              <a:rPr lang="es-CO" dirty="0" smtClean="0"/>
              <a:t>Insertando el signo “”</a:t>
            </a:r>
            <a:endParaRPr lang="es-C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089804"/>
          </a:xfrm>
        </p:spPr>
        <p:txBody>
          <a:bodyPr>
            <a:normAutofit fontScale="90000"/>
          </a:bodyPr>
          <a:lstStyle/>
          <a:p>
            <a:pPr lvl="1" algn="ctr" rtl="0">
              <a:spcBef>
                <a:spcPct val="0"/>
              </a:spcBef>
            </a:pPr>
            <a:r>
              <a:rPr lang="es-MX" sz="2400" b="1" dirty="0" smtClean="0">
                <a:latin typeface="Arial" charset="0"/>
                <a:cs typeface="Arial" charset="0"/>
              </a:rPr>
              <a:t>4. ¿Cómo agregas una dirección en “Favoritos” o en “</a:t>
            </a:r>
            <a:r>
              <a:rPr lang="es-MX" sz="2400" b="1" dirty="0" err="1" smtClean="0">
                <a:latin typeface="Arial" charset="0"/>
                <a:cs typeface="Arial" charset="0"/>
              </a:rPr>
              <a:t>Bookmarks</a:t>
            </a:r>
            <a:r>
              <a:rPr lang="es-MX" sz="2400" b="1" dirty="0" smtClean="0">
                <a:latin typeface="Arial" charset="0"/>
                <a:cs typeface="Arial" charset="0"/>
              </a:rPr>
              <a:t>”?</a:t>
            </a:r>
            <a:r>
              <a:rPr lang="en-US" sz="1400" dirty="0" smtClean="0">
                <a:latin typeface="Arial" charset="0"/>
                <a:cs typeface="Arial" charset="0"/>
              </a:rPr>
              <a:t/>
            </a:r>
            <a:br>
              <a:rPr lang="en-US" sz="1400" dirty="0" smtClean="0">
                <a:latin typeface="Arial" charset="0"/>
                <a:cs typeface="Arial" charset="0"/>
              </a:rPr>
            </a:b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s-CO" sz="6000" dirty="0" smtClean="0"/>
              <a:t>Se da clic en barra de herramientas favoritos y se agregan solos.</a:t>
            </a:r>
            <a:endParaRPr lang="es-CO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es-MX" sz="4000" b="1" dirty="0" smtClean="0">
                <a:latin typeface="Arial" charset="0"/>
                <a:cs typeface="Arial" charset="0"/>
              </a:rPr>
              <a:t>5. ¿Qué es un vínculo?</a:t>
            </a:r>
            <a:r>
              <a:rPr lang="en-US" sz="4000" dirty="0" smtClean="0">
                <a:latin typeface="Arial" charset="0"/>
                <a:cs typeface="Arial" charset="0"/>
              </a:rPr>
              <a:t/>
            </a:r>
            <a:br>
              <a:rPr lang="en-US" sz="4000" dirty="0" smtClean="0">
                <a:latin typeface="Arial" charset="0"/>
                <a:cs typeface="Arial" charset="0"/>
              </a:rPr>
            </a:br>
            <a:endParaRPr lang="es-CO" sz="40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CO" dirty="0" smtClean="0"/>
              <a:t>es un elemento de un documento electrónico que hace referencia a otro recurso, por ejemplo, otro documento o un punto específico del mismo o de otro documento.</a:t>
            </a:r>
          </a:p>
          <a:p>
            <a:endParaRPr lang="es-C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01752" y="0"/>
            <a:ext cx="8485090" cy="987552"/>
          </a:xfrm>
        </p:spPr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es-MX" sz="2800" b="1" dirty="0" smtClean="0">
                <a:latin typeface="Arial" charset="0"/>
                <a:cs typeface="Arial" charset="0"/>
              </a:rPr>
              <a:t>6. ¿Qué significa WWW ?</a:t>
            </a:r>
            <a:r>
              <a:rPr lang="es-CO" sz="2800" dirty="0" smtClean="0">
                <a:latin typeface="Arial" charset="0"/>
                <a:cs typeface="Arial" charset="0"/>
              </a:rPr>
              <a:t/>
            </a:r>
            <a:br>
              <a:rPr lang="es-CO" sz="2800" dirty="0" smtClean="0">
                <a:latin typeface="Arial" charset="0"/>
                <a:cs typeface="Arial" charset="0"/>
              </a:rPr>
            </a:br>
            <a:endParaRPr lang="es-CO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CO" dirty="0" smtClean="0"/>
              <a:t>Son las siglas en ingles de “</a:t>
            </a:r>
            <a:r>
              <a:rPr lang="es-CO" dirty="0" err="1" smtClean="0"/>
              <a:t>World</a:t>
            </a:r>
            <a:r>
              <a:rPr lang="es-CO" dirty="0" smtClean="0"/>
              <a:t> </a:t>
            </a:r>
            <a:r>
              <a:rPr lang="es-CO" dirty="0" err="1" smtClean="0"/>
              <a:t>Wide</a:t>
            </a:r>
            <a:r>
              <a:rPr lang="es-CO" dirty="0" smtClean="0"/>
              <a:t> Web”, también conocida como Web, es el conjunto de documentos interconectados que se encuentran en la red de Internet.</a:t>
            </a:r>
          </a:p>
          <a:p>
            <a:endParaRPr lang="es-C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ío">
  <a:themeElements>
    <a:clrScheme name="Brío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Brío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Brío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26</TotalTime>
  <Words>418</Words>
  <Application>Microsoft Office PowerPoint</Application>
  <PresentationFormat>Presentación en pantalla (4:3)</PresentationFormat>
  <Paragraphs>24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8" baseType="lpstr">
      <vt:lpstr>Brío</vt:lpstr>
      <vt:lpstr>CARREA DE OBSERVACIÓN WEB 2.0</vt:lpstr>
      <vt:lpstr>1. ¿Qué es la INTERNET? </vt:lpstr>
      <vt:lpstr>2. Qué significan las siguientes terminaciones en una dirección de internet: com, edu, org, gov, mil</vt:lpstr>
      <vt:lpstr>3. ¿Cómo se hacen las búsquedas avanzadas y qué signo insertas? </vt:lpstr>
      <vt:lpstr>4. ¿Cómo agregas una dirección en “Favoritos” o en “Bookmarks”? </vt:lpstr>
      <vt:lpstr>5. ¿Qué es un vínculo? </vt:lpstr>
      <vt:lpstr>6. ¿Qué significa WWW ? </vt:lpstr>
    </vt:vector>
  </TitlesOfParts>
  <Company>Secretaria de Educación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CARREA DE OBSERVACIÓN WEB 2.0</dc:title>
  <dc:creator>Escuela del Maestro</dc:creator>
  <cp:lastModifiedBy>Educadores03</cp:lastModifiedBy>
  <cp:revision>4</cp:revision>
  <dcterms:created xsi:type="dcterms:W3CDTF">2010-08-17T21:35:17Z</dcterms:created>
  <dcterms:modified xsi:type="dcterms:W3CDTF">2010-10-25T19:24:27Z</dcterms:modified>
</cp:coreProperties>
</file>